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26"/>
  </p:notesMasterIdLst>
  <p:sldIdLst>
    <p:sldId id="321" r:id="rId5"/>
    <p:sldId id="386" r:id="rId6"/>
    <p:sldId id="399" r:id="rId7"/>
    <p:sldId id="384" r:id="rId8"/>
    <p:sldId id="452" r:id="rId9"/>
    <p:sldId id="428" r:id="rId10"/>
    <p:sldId id="429" r:id="rId11"/>
    <p:sldId id="455" r:id="rId12"/>
    <p:sldId id="454" r:id="rId13"/>
    <p:sldId id="465" r:id="rId14"/>
    <p:sldId id="466" r:id="rId15"/>
    <p:sldId id="467" r:id="rId16"/>
    <p:sldId id="468" r:id="rId17"/>
    <p:sldId id="469" r:id="rId18"/>
    <p:sldId id="453" r:id="rId19"/>
    <p:sldId id="470" r:id="rId20"/>
    <p:sldId id="471" r:id="rId21"/>
    <p:sldId id="472" r:id="rId22"/>
    <p:sldId id="473" r:id="rId23"/>
    <p:sldId id="474" r:id="rId24"/>
    <p:sldId id="364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94"/>
  </p:normalViewPr>
  <p:slideViewPr>
    <p:cSldViewPr snapToGrid="0">
      <p:cViewPr varScale="1">
        <p:scale>
          <a:sx n="109" d="100"/>
          <a:sy n="109" d="100"/>
        </p:scale>
        <p:origin x="17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ustomXml" Target="../customXml/item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02/10/2024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/Users/cl0743/Desktop/videos-completo/video_final.mp4" TargetMode="Externa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2901164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194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endParaRPr lang="pt-BR" sz="28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65CE39-CF64-48C4-8E0D-362D2BB2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21" y="2597031"/>
            <a:ext cx="6620557" cy="39642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9B03D2-00D1-4960-8AA9-18679C5B8ED6}"/>
              </a:ext>
            </a:extLst>
          </p:cNvPr>
          <p:cNvSpPr/>
          <p:nvPr/>
        </p:nvSpPr>
        <p:spPr>
          <a:xfrm>
            <a:off x="1307441" y="1523595"/>
            <a:ext cx="6574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Nesse etapa é possível gerar a documentação para o projeto e validar com o cliente, para que chegue a uma realidade maior do que está sendo planejado para a entrega X o que o cliente espera. </a:t>
            </a:r>
          </a:p>
        </p:txBody>
      </p:sp>
    </p:spTree>
    <p:extLst>
      <p:ext uri="{BB962C8B-B14F-4D97-AF65-F5344CB8AC3E}">
        <p14:creationId xmlns:p14="http://schemas.microsoft.com/office/powerpoint/2010/main" val="273087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194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endParaRPr lang="pt-BR" sz="28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0EBCC5-D398-4C75-8A86-E8C4944B6F9A}"/>
              </a:ext>
            </a:extLst>
          </p:cNvPr>
          <p:cNvSpPr/>
          <p:nvPr/>
        </p:nvSpPr>
        <p:spPr>
          <a:xfrm>
            <a:off x="446568" y="1572129"/>
            <a:ext cx="8379556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dirty="0"/>
              <a:t>No momento que está sendo feito as definições dos requisitos se faz necessário dividir os diferentes requisitos em categorias, abaixo a proposta para elaborar uma boa documentação de requisitos: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Regras de negócio (RN)</a:t>
            </a:r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Requisitos funcionais (RF)</a:t>
            </a:r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Requisitos não funcionais (RNF)</a:t>
            </a:r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B7AA1F-574A-4738-950B-094D54AD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94" y="3762870"/>
            <a:ext cx="4456592" cy="20248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EFD060E-C0C7-44E2-94F5-182BA64DB346}"/>
              </a:ext>
            </a:extLst>
          </p:cNvPr>
          <p:cNvSpPr/>
          <p:nvPr/>
        </p:nvSpPr>
        <p:spPr>
          <a:xfrm>
            <a:off x="7579609" y="6627168"/>
            <a:ext cx="14959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00" dirty="0"/>
              <a:t>www.ateomomento.com.br</a:t>
            </a:r>
          </a:p>
        </p:txBody>
      </p:sp>
    </p:spTree>
    <p:extLst>
      <p:ext uri="{BB962C8B-B14F-4D97-AF65-F5344CB8AC3E}">
        <p14:creationId xmlns:p14="http://schemas.microsoft.com/office/powerpoint/2010/main" val="38836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5364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r>
              <a:rPr lang="pt-BR" sz="2800" b="1" dirty="0"/>
              <a:t> </a:t>
            </a:r>
            <a:r>
              <a:rPr lang="pt-BR" sz="2800" b="1" dirty="0">
                <a:solidFill>
                  <a:srgbClr val="FFC000"/>
                </a:solidFill>
              </a:rPr>
              <a:t>Regra de Negócio (RN)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C9096A1-2BBF-4E86-8A8B-17B7C5D77762}"/>
              </a:ext>
            </a:extLst>
          </p:cNvPr>
          <p:cNvSpPr/>
          <p:nvPr/>
        </p:nvSpPr>
        <p:spPr>
          <a:xfrm>
            <a:off x="546125" y="2000348"/>
            <a:ext cx="79121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Regras de negócio são </a:t>
            </a:r>
            <a:r>
              <a:rPr lang="pt-BR" b="1" dirty="0">
                <a:solidFill>
                  <a:srgbClr val="222222"/>
                </a:solidFill>
                <a:latin typeface="Roboto"/>
              </a:rPr>
              <a:t>premissas e restrições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 aplicadas a uma operação de uma empresa, que precisam ser atendidas para que o negócio funcione da maneira esperada.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D30C2B2-E68D-4310-9B4A-66160C492FD3}"/>
              </a:ext>
            </a:extLst>
          </p:cNvPr>
          <p:cNvSpPr/>
          <p:nvPr/>
        </p:nvSpPr>
        <p:spPr>
          <a:xfrm>
            <a:off x="574496" y="3429000"/>
            <a:ext cx="769763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dirty="0"/>
              <a:t>Exemplo: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algn="just">
              <a:lnSpc>
                <a:spcPct val="90000"/>
              </a:lnSpc>
            </a:pPr>
            <a:r>
              <a:rPr lang="pt-BR" dirty="0"/>
              <a:t>Na área do almoxarifado só é possível retirar qualquer material se o funcionário colocar o seu número de registro de funcionário da empresa.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algn="just">
              <a:lnSpc>
                <a:spcPct val="90000"/>
              </a:lnSpc>
            </a:pPr>
            <a:r>
              <a:rPr lang="pt-BR" dirty="0"/>
              <a:t>Para o desenvolvimento de um sistema informatizado, se ele for registrar a retirada de algum material, deverá colocar seu número de funcionário e senha do sistema.</a:t>
            </a:r>
          </a:p>
        </p:txBody>
      </p:sp>
    </p:spTree>
    <p:extLst>
      <p:ext uri="{BB962C8B-B14F-4D97-AF65-F5344CB8AC3E}">
        <p14:creationId xmlns:p14="http://schemas.microsoft.com/office/powerpoint/2010/main" val="18625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5617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r>
              <a:rPr lang="pt-BR" sz="2800" b="1" dirty="0"/>
              <a:t> </a:t>
            </a:r>
            <a:r>
              <a:rPr lang="pt-BR" sz="2800" b="1" dirty="0">
                <a:solidFill>
                  <a:srgbClr val="00B050"/>
                </a:solidFill>
              </a:rPr>
              <a:t>Requisito Funcional (RF)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B2A643-6243-4190-97A4-FFF64343887C}"/>
              </a:ext>
            </a:extLst>
          </p:cNvPr>
          <p:cNvSpPr/>
          <p:nvPr/>
        </p:nvSpPr>
        <p:spPr>
          <a:xfrm>
            <a:off x="574495" y="1742685"/>
            <a:ext cx="7791489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dirty="0"/>
              <a:t>Os </a:t>
            </a:r>
            <a:r>
              <a:rPr lang="pt-BR" dirty="0" err="1"/>
              <a:t>RFs</a:t>
            </a:r>
            <a:r>
              <a:rPr lang="pt-BR" dirty="0"/>
              <a:t> é algo que está muito mais na mão do desenvolvedor interpretar a documentação de requisitos e fazer um sistema para refletir a necessidade, pois é algo que reflete diretamente as ações na utilização do sistema.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algn="just">
              <a:lnSpc>
                <a:spcPct val="90000"/>
              </a:lnSpc>
            </a:pPr>
            <a:r>
              <a:rPr lang="pt-BR" dirty="0"/>
              <a:t>“São todos os problemas e necessidades que devem ser atendidos e resolvidos pelo software por meio de funções ou serviços.”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algn="just">
              <a:lnSpc>
                <a:spcPct val="90000"/>
              </a:lnSpc>
            </a:pPr>
            <a:r>
              <a:rPr lang="pt-BR" dirty="0"/>
              <a:t>Exemplos:</a:t>
            </a:r>
          </a:p>
          <a:p>
            <a:pPr algn="just">
              <a:lnSpc>
                <a:spcPct val="90000"/>
              </a:lnSpc>
            </a:pPr>
            <a:endParaRPr lang="pt-BR" dirty="0"/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Relatórios necessários (</a:t>
            </a:r>
            <a:r>
              <a:rPr lang="pt-BR" dirty="0" err="1"/>
              <a:t>select</a:t>
            </a:r>
            <a:r>
              <a:rPr lang="pt-BR" dirty="0"/>
              <a:t>)</a:t>
            </a:r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Tela para consultar o status de um pedido de vendas</a:t>
            </a:r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Inserir dados em um formulário</a:t>
            </a:r>
          </a:p>
          <a:p>
            <a:pPr marL="742950" lvl="1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Cadastrar (</a:t>
            </a:r>
            <a:r>
              <a:rPr lang="pt-BR" dirty="0" err="1"/>
              <a:t>insert</a:t>
            </a:r>
            <a:r>
              <a:rPr lang="pt-BR" dirty="0"/>
              <a:t>), alterar (</a:t>
            </a:r>
            <a:r>
              <a:rPr lang="pt-BR" dirty="0" err="1"/>
              <a:t>update</a:t>
            </a:r>
            <a:r>
              <a:rPr lang="pt-BR" dirty="0"/>
              <a:t>) e deletar um produto (delete).</a:t>
            </a:r>
          </a:p>
        </p:txBody>
      </p:sp>
    </p:spTree>
    <p:extLst>
      <p:ext uri="{BB962C8B-B14F-4D97-AF65-F5344CB8AC3E}">
        <p14:creationId xmlns:p14="http://schemas.microsoft.com/office/powerpoint/2010/main" val="13505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6544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r>
              <a:rPr lang="pt-BR" sz="2800" b="1" dirty="0"/>
              <a:t> </a:t>
            </a:r>
            <a:r>
              <a:rPr lang="pt-BR" sz="2800" b="1" dirty="0">
                <a:solidFill>
                  <a:srgbClr val="FF0000"/>
                </a:solidFill>
              </a:rPr>
              <a:t>Requisito Não Funcional (RNF)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969E677-ADE4-482E-99CF-69ACC28F307F}"/>
              </a:ext>
            </a:extLst>
          </p:cNvPr>
          <p:cNvSpPr/>
          <p:nvPr/>
        </p:nvSpPr>
        <p:spPr>
          <a:xfrm>
            <a:off x="754911" y="2096585"/>
            <a:ext cx="7464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Os requisitos não funcionais são na sua maioria os que estão além das necessidades diretas do desenvolvimento de sistema no que se diz respeito ao código, como descrito abaixo:</a:t>
            </a:r>
          </a:p>
          <a:p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Hardwares que serão utilizados;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Consumo de memória;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Tipo de conexão;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Banco de dados;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/>
              <a:t>Antivírus;</a:t>
            </a:r>
          </a:p>
        </p:txBody>
      </p:sp>
    </p:spTree>
    <p:extLst>
      <p:ext uri="{BB962C8B-B14F-4D97-AF65-F5344CB8AC3E}">
        <p14:creationId xmlns:p14="http://schemas.microsoft.com/office/powerpoint/2010/main" val="25878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8523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C3A1BC5-9415-43B5-990F-4D3F6072244B}"/>
              </a:ext>
            </a:extLst>
          </p:cNvPr>
          <p:cNvSpPr/>
          <p:nvPr/>
        </p:nvSpPr>
        <p:spPr>
          <a:xfrm>
            <a:off x="711653" y="2323652"/>
            <a:ext cx="481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Essa etapa só pode ocorrer após o </a:t>
            </a:r>
            <a:r>
              <a:rPr lang="pt-BR" sz="2000" dirty="0" err="1"/>
              <a:t>blueprint</a:t>
            </a:r>
            <a:r>
              <a:rPr lang="pt-BR" sz="2000" dirty="0"/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665934" y="650300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C92A171-DB10-4DBA-853B-D35A6653A0EF}"/>
              </a:ext>
            </a:extLst>
          </p:cNvPr>
          <p:cNvSpPr/>
          <p:nvPr/>
        </p:nvSpPr>
        <p:spPr>
          <a:xfrm>
            <a:off x="711653" y="1094292"/>
            <a:ext cx="271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2- Planejamento </a:t>
            </a:r>
            <a:endParaRPr lang="pt-BR" sz="28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F0B522F-606D-47F2-89B2-409F5F877496}"/>
              </a:ext>
            </a:extLst>
          </p:cNvPr>
          <p:cNvSpPr/>
          <p:nvPr/>
        </p:nvSpPr>
        <p:spPr>
          <a:xfrm>
            <a:off x="711653" y="3075960"/>
            <a:ext cx="44770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O time técnico entenderá tudo o que deve ser feito para que o resultado esperado seja atingido. Com isso é possível criar um cronograma para o projeto, definir uma data de entrega e entender que atividades devem ser realizadas primeiro.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618DDCB-52E0-4E03-901F-47BE129F6A87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760443" y="3541603"/>
            <a:ext cx="3000375" cy="152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D6C79CD-4177-4828-92EC-E8312C72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2" y="5065603"/>
            <a:ext cx="1573619" cy="10939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DD939B2-8587-4125-AB64-6EB63C80545B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197027" y="1634340"/>
            <a:ext cx="1629097" cy="115818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D9FEB56-F5D8-4717-BEBD-6288768289A2}"/>
              </a:ext>
            </a:extLst>
          </p:cNvPr>
          <p:cNvSpPr/>
          <p:nvPr/>
        </p:nvSpPr>
        <p:spPr>
          <a:xfrm>
            <a:off x="6120827" y="6639248"/>
            <a:ext cx="30231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https://www.keyworks.com.br/as-etapas-no-desenvolvimento-de-software/</a:t>
            </a:r>
          </a:p>
        </p:txBody>
      </p:sp>
    </p:spTree>
    <p:extLst>
      <p:ext uri="{BB962C8B-B14F-4D97-AF65-F5344CB8AC3E}">
        <p14:creationId xmlns:p14="http://schemas.microsoft.com/office/powerpoint/2010/main" val="2762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8523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665934" y="650300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C92A171-DB10-4DBA-853B-D35A6653A0EF}"/>
              </a:ext>
            </a:extLst>
          </p:cNvPr>
          <p:cNvSpPr/>
          <p:nvPr/>
        </p:nvSpPr>
        <p:spPr>
          <a:xfrm>
            <a:off x="711653" y="1094292"/>
            <a:ext cx="3240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3- Desenvolvimento </a:t>
            </a:r>
            <a:endParaRPr lang="pt-BR" sz="28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0505AD-BBA7-4561-B783-8D20DB089A44}"/>
              </a:ext>
            </a:extLst>
          </p:cNvPr>
          <p:cNvSpPr/>
          <p:nvPr/>
        </p:nvSpPr>
        <p:spPr>
          <a:xfrm>
            <a:off x="711653" y="2253850"/>
            <a:ext cx="71173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020000"/>
                </a:solidFill>
                <a:latin typeface="Ubuntu"/>
              </a:rPr>
              <a:t>O desenvolvimento visa entregar o software de acordo com o escopo que foi definido no </a:t>
            </a:r>
            <a:r>
              <a:rPr lang="pt-BR" sz="2000" dirty="0" err="1">
                <a:solidFill>
                  <a:srgbClr val="020000"/>
                </a:solidFill>
                <a:latin typeface="Ubuntu"/>
              </a:rPr>
              <a:t>blueprint</a:t>
            </a:r>
            <a:r>
              <a:rPr lang="pt-BR" sz="2000" dirty="0">
                <a:solidFill>
                  <a:srgbClr val="020000"/>
                </a:solidFill>
                <a:latin typeface="Ubuntu"/>
              </a:rPr>
              <a:t> e seguindo as instruções do planejamento. Sem essas duas etapas iniciais, </a:t>
            </a:r>
            <a:r>
              <a:rPr lang="pt-BR" sz="2000" dirty="0">
                <a:solidFill>
                  <a:srgbClr val="FF0000"/>
                </a:solidFill>
                <a:latin typeface="Ubuntu"/>
              </a:rPr>
              <a:t>o desenvolvimento pode ser comprometido, entregando </a:t>
            </a:r>
            <a:r>
              <a:rPr lang="pt-BR" sz="2000" dirty="0" err="1">
                <a:solidFill>
                  <a:srgbClr val="FF0000"/>
                </a:solidFill>
                <a:latin typeface="Ubuntu"/>
              </a:rPr>
              <a:t>features</a:t>
            </a:r>
            <a:r>
              <a:rPr lang="pt-BR" sz="2000" dirty="0">
                <a:solidFill>
                  <a:srgbClr val="FF0000"/>
                </a:solidFill>
                <a:latin typeface="Ubuntu"/>
              </a:rPr>
              <a:t> incompletas ou realizando o trabalho de forma mais demorada</a:t>
            </a:r>
            <a:r>
              <a:rPr lang="pt-BR" sz="2000" dirty="0">
                <a:solidFill>
                  <a:srgbClr val="020000"/>
                </a:solidFill>
                <a:latin typeface="Ubuntu"/>
              </a:rPr>
              <a:t>.</a:t>
            </a:r>
            <a:endParaRPr lang="pt-BR" sz="2000" dirty="0">
              <a:solidFill>
                <a:srgbClr val="02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DD2562-BB07-4968-99F5-C8274ED516D2}"/>
              </a:ext>
            </a:extLst>
          </p:cNvPr>
          <p:cNvSpPr/>
          <p:nvPr/>
        </p:nvSpPr>
        <p:spPr>
          <a:xfrm>
            <a:off x="829340" y="4359349"/>
            <a:ext cx="3625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rgbClr val="303030"/>
                </a:solidFill>
                <a:latin typeface="Ubuntu"/>
              </a:rPr>
              <a:t>Muitos desenvolvedores pulam direto para a terceira etapa, que é onde o código começa a ser escrito e as interfaces são criadas.</a:t>
            </a:r>
            <a:endParaRPr lang="pt-BR" sz="1600" dirty="0">
              <a:solidFill>
                <a:srgbClr val="303030"/>
              </a:solidFill>
            </a:endParaRPr>
          </a:p>
        </p:txBody>
      </p:sp>
      <p:sp>
        <p:nvSpPr>
          <p:cNvPr id="9" name="Colchete Duplo 8">
            <a:extLst>
              <a:ext uri="{FF2B5EF4-FFF2-40B4-BE49-F238E27FC236}">
                <a16:creationId xmlns:a16="http://schemas.microsoft.com/office/drawing/2014/main" id="{B647E9F8-6B6E-43E5-B8E5-E6A9E0B471F8}"/>
              </a:ext>
            </a:extLst>
          </p:cNvPr>
          <p:cNvSpPr/>
          <p:nvPr/>
        </p:nvSpPr>
        <p:spPr>
          <a:xfrm>
            <a:off x="620215" y="4359349"/>
            <a:ext cx="3951785" cy="99026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745D56-1C46-4308-92DF-026E4854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85" y="4186237"/>
            <a:ext cx="3009900" cy="15144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3C504DA-4DF1-4785-B67A-1B6D81F448BA}"/>
              </a:ext>
            </a:extLst>
          </p:cNvPr>
          <p:cNvSpPr/>
          <p:nvPr/>
        </p:nvSpPr>
        <p:spPr>
          <a:xfrm>
            <a:off x="6120827" y="6639248"/>
            <a:ext cx="30231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https://www.keyworks.com.br/as-etapas-no-desenvolvimento-de-software/</a:t>
            </a:r>
          </a:p>
        </p:txBody>
      </p:sp>
    </p:spTree>
    <p:extLst>
      <p:ext uri="{BB962C8B-B14F-4D97-AF65-F5344CB8AC3E}">
        <p14:creationId xmlns:p14="http://schemas.microsoft.com/office/powerpoint/2010/main" val="10287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8523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665934" y="650300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C92A171-DB10-4DBA-853B-D35A6653A0EF}"/>
              </a:ext>
            </a:extLst>
          </p:cNvPr>
          <p:cNvSpPr/>
          <p:nvPr/>
        </p:nvSpPr>
        <p:spPr>
          <a:xfrm>
            <a:off x="711653" y="1094292"/>
            <a:ext cx="1844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4- Entregas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3C504DA-4DF1-4785-B67A-1B6D81F448BA}"/>
              </a:ext>
            </a:extLst>
          </p:cNvPr>
          <p:cNvSpPr/>
          <p:nvPr/>
        </p:nvSpPr>
        <p:spPr>
          <a:xfrm>
            <a:off x="6120827" y="6639248"/>
            <a:ext cx="30231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https://www.keyworks.com.br/as-etapas-no-desenvolvimento-de-software/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70EFED-41C6-4B3F-8BDE-D510A737429A}"/>
              </a:ext>
            </a:extLst>
          </p:cNvPr>
          <p:cNvSpPr/>
          <p:nvPr/>
        </p:nvSpPr>
        <p:spPr>
          <a:xfrm>
            <a:off x="711653" y="247232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>
                <a:solidFill>
                  <a:srgbClr val="303030"/>
                </a:solidFill>
                <a:latin typeface="Ubuntu"/>
              </a:rPr>
              <a:t>É onde o software entra em ação. Ele é entregue para o cliente e são feitas as configurações e treinamentos necessários para o uso dele. De acordo com o que for definido no planejamento, esta etapa pode ser única ou contínua, onde as funcionalidades do software são entregues por partes conforme são desenvolvidas.</a:t>
            </a:r>
            <a:endParaRPr lang="pt-BR" sz="2000" dirty="0">
              <a:solidFill>
                <a:srgbClr val="30303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87292C-59A5-419C-B813-3E1AEB5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89" y="2251776"/>
            <a:ext cx="2324100" cy="1971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82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8523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665934" y="650300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C92A171-DB10-4DBA-853B-D35A6653A0EF}"/>
              </a:ext>
            </a:extLst>
          </p:cNvPr>
          <p:cNvSpPr/>
          <p:nvPr/>
        </p:nvSpPr>
        <p:spPr>
          <a:xfrm>
            <a:off x="711653" y="1094292"/>
            <a:ext cx="188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5- Evolução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3C504DA-4DF1-4785-B67A-1B6D81F448BA}"/>
              </a:ext>
            </a:extLst>
          </p:cNvPr>
          <p:cNvSpPr/>
          <p:nvPr/>
        </p:nvSpPr>
        <p:spPr>
          <a:xfrm>
            <a:off x="6120827" y="6639248"/>
            <a:ext cx="30231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https://www.keyworks.com.br/as-etapas-no-desenvolvimento-de-software/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CB64E3D-9E4A-433C-BD54-79BAE62AAB3B}"/>
              </a:ext>
            </a:extLst>
          </p:cNvPr>
          <p:cNvSpPr/>
          <p:nvPr/>
        </p:nvSpPr>
        <p:spPr>
          <a:xfrm>
            <a:off x="665934" y="2610828"/>
            <a:ext cx="39060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303030"/>
                </a:solidFill>
                <a:latin typeface="Ubuntu"/>
              </a:rPr>
              <a:t>Com o software pronto e em uso, o próximo passo é manter ele atualizado e incrementar novos recursos conforme se der a necessidade. Esta etapa é responsável por garantir que o sistema continuará satisfazendo todas as demandas que a empresa tem conforme ela cresce.</a:t>
            </a:r>
            <a:endParaRPr lang="pt-BR" sz="2000" dirty="0">
              <a:solidFill>
                <a:srgbClr val="30303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B75524-2106-4853-BAD2-C52C0A39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59249"/>
            <a:ext cx="4508655" cy="23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70347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772260" y="719727"/>
            <a:ext cx="79121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200" b="1" dirty="0"/>
              <a:t>Desenvolvimento de Software</a:t>
            </a:r>
            <a:endParaRPr lang="pt-BR" sz="32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3C504DA-4DF1-4785-B67A-1B6D81F448BA}"/>
              </a:ext>
            </a:extLst>
          </p:cNvPr>
          <p:cNvSpPr/>
          <p:nvPr/>
        </p:nvSpPr>
        <p:spPr>
          <a:xfrm>
            <a:off x="6120827" y="6639248"/>
            <a:ext cx="302317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00" dirty="0"/>
              <a:t>https://www.keyworks.com.br/as-etapas-no-desenvolvimento-de-software/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3EACCA-2720-47AE-9315-E3817A9C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51" y="2079329"/>
            <a:ext cx="2619375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76866A0-3DDE-4205-AAAA-1048296B9576}"/>
              </a:ext>
            </a:extLst>
          </p:cNvPr>
          <p:cNvSpPr/>
          <p:nvPr/>
        </p:nvSpPr>
        <p:spPr>
          <a:xfrm>
            <a:off x="737174" y="2313945"/>
            <a:ext cx="36795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03030"/>
                </a:solidFill>
                <a:latin typeface="Ubuntu"/>
              </a:rPr>
              <a:t>Um projeto de desenvolvimento de software que não segue todas as etapas corretamente pode causar muitos danos, sejam eles de custo como de impacto no dia a dia dos colaboradores, que não poderão contar com um sistema confiável que entregue todos os recursos que o trabalho demanda.</a:t>
            </a:r>
            <a:endParaRPr lang="pt-BR" sz="2000" dirty="0">
              <a:solidFill>
                <a:srgbClr val="30303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F7E8AA-8192-4C04-BF9A-B677C87C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763" y="4612506"/>
            <a:ext cx="2619375" cy="1743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53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7479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2391508"/>
            <a:ext cx="9155651" cy="23299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175794" y="5864424"/>
            <a:ext cx="27807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Prof. Ms. Gabriela Salomão</a:t>
            </a:r>
          </a:p>
          <a:p>
            <a:pPr algn="ctr"/>
            <a:r>
              <a:rPr lang="pt-BR" b="1"/>
              <a:t>2024</a:t>
            </a:r>
          </a:p>
          <a:p>
            <a:pPr algn="ctr"/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FECAD4-C823-40D2-B89F-CB2A58DE6E49}"/>
              </a:ext>
            </a:extLst>
          </p:cNvPr>
          <p:cNvSpPr txBox="1"/>
          <p:nvPr/>
        </p:nvSpPr>
        <p:spPr>
          <a:xfrm>
            <a:off x="344702" y="3048656"/>
            <a:ext cx="8679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Etapas da Criação de Software</a:t>
            </a:r>
          </a:p>
        </p:txBody>
      </p:sp>
    </p:spTree>
    <p:extLst>
      <p:ext uri="{BB962C8B-B14F-4D97-AF65-F5344CB8AC3E}">
        <p14:creationId xmlns:p14="http://schemas.microsoft.com/office/powerpoint/2010/main" val="42714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70347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B0D7F-670C-47E0-8862-1607D68B70E8}"/>
              </a:ext>
            </a:extLst>
          </p:cNvPr>
          <p:cNvSpPr/>
          <p:nvPr/>
        </p:nvSpPr>
        <p:spPr>
          <a:xfrm>
            <a:off x="772261" y="719727"/>
            <a:ext cx="2754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600" b="1" dirty="0"/>
              <a:t>Perguntas ??</a:t>
            </a:r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608DA0-3774-45C3-B8E9-2B73E297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67" y="1775638"/>
            <a:ext cx="5991707" cy="3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68922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97355" y="615481"/>
            <a:ext cx="6758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20000"/>
                </a:solidFill>
              </a:rPr>
              <a:t>O que é Desenvolvimento de SW 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A732F1-21A7-4010-AC4E-7DB65FCB98B0}"/>
              </a:ext>
            </a:extLst>
          </p:cNvPr>
          <p:cNvSpPr/>
          <p:nvPr/>
        </p:nvSpPr>
        <p:spPr>
          <a:xfrm>
            <a:off x="519644" y="2001422"/>
            <a:ext cx="39813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O processo de desenvolvimento de software não consiste somente em se utilizar uma ou mais linguagens de programação para a entrega, </a:t>
            </a:r>
            <a:r>
              <a:rPr lang="pt-BR" sz="2400" dirty="0">
                <a:solidFill>
                  <a:srgbClr val="FF0000"/>
                </a:solidFill>
              </a:rPr>
              <a:t>mas sim o todo, sendo desde o momento do mapeamento dos requisitos até a entrega</a:t>
            </a:r>
            <a:r>
              <a:rPr lang="pt-BR" sz="24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46987A-143F-4259-8E55-2CD0B185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97" y="2731512"/>
            <a:ext cx="3219347" cy="2142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53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668128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E47B00-8B86-4459-BA43-4997BEFCC1D4}"/>
              </a:ext>
            </a:extLst>
          </p:cNvPr>
          <p:cNvSpPr/>
          <p:nvPr/>
        </p:nvSpPr>
        <p:spPr>
          <a:xfrm>
            <a:off x="665934" y="676593"/>
            <a:ext cx="64682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Etapas da Criação de Software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17FB0C-0B7E-488D-A095-F7F82DD6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627" y="1885528"/>
            <a:ext cx="3543088" cy="35480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A1F2A15-7DFD-4897-B372-F332A8B4BDA5}"/>
              </a:ext>
            </a:extLst>
          </p:cNvPr>
          <p:cNvSpPr/>
          <p:nvPr/>
        </p:nvSpPr>
        <p:spPr>
          <a:xfrm>
            <a:off x="430566" y="5946195"/>
            <a:ext cx="7629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conceito de desenvolvimento de software se aplica para software desktop, web, app e outros.</a:t>
            </a:r>
          </a:p>
        </p:txBody>
      </p:sp>
    </p:spTree>
    <p:extLst>
      <p:ext uri="{BB962C8B-B14F-4D97-AF65-F5344CB8AC3E}">
        <p14:creationId xmlns:p14="http://schemas.microsoft.com/office/powerpoint/2010/main" val="2875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68922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F942F1D-CE27-4A7D-9A71-482BE815A3B8}"/>
              </a:ext>
            </a:extLst>
          </p:cNvPr>
          <p:cNvSpPr/>
          <p:nvPr/>
        </p:nvSpPr>
        <p:spPr>
          <a:xfrm>
            <a:off x="597355" y="615481"/>
            <a:ext cx="4144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20000"/>
                </a:solidFill>
              </a:rPr>
              <a:t>Paras Não Esquecer?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4834CD1-DA41-4B63-9132-5230166ED554}"/>
              </a:ext>
            </a:extLst>
          </p:cNvPr>
          <p:cNvSpPr/>
          <p:nvPr/>
        </p:nvSpPr>
        <p:spPr>
          <a:xfrm>
            <a:off x="874451" y="1923274"/>
            <a:ext cx="369754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No processo de desenvolvimento do software se utiliza uma ou mais linguagens de programação, nesse caso as escolhas das linguagens de programação para o software não é decidida somente no nível da melhor linguagem para aquele software, mas também o que trará maior lucro para a empresa e até mesmo a linguagem de programação que as equipes estão capacitadas para utilizar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A24C45-351E-412D-93FB-697831E6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02" y="2885244"/>
            <a:ext cx="3996616" cy="19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50586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48BFF6F-8A67-4B35-98A9-BE221138B841}"/>
              </a:ext>
            </a:extLst>
          </p:cNvPr>
          <p:cNvSpPr/>
          <p:nvPr/>
        </p:nvSpPr>
        <p:spPr>
          <a:xfrm>
            <a:off x="350873" y="2167960"/>
            <a:ext cx="47070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Tem que entender que a necessidade do desenvolvimento do software teve origem no cliente, seja ele da sua própria empresa ou uma empresa cliente, então para se entregar o que está sendo solicitado do software tem que encarar o processo como um projeto, pois a contar do momento que é entregue o software, então para manter funcionando entra na etapa do processo de sustentação ou também conhecido como </a:t>
            </a:r>
            <a:r>
              <a:rPr lang="pt-BR" sz="2000" dirty="0" err="1"/>
              <a:t>sustain</a:t>
            </a:r>
            <a:r>
              <a:rPr lang="pt-BR" sz="2000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44CD9A-7FD9-4558-931D-67CAB21A0330}"/>
              </a:ext>
            </a:extLst>
          </p:cNvPr>
          <p:cNvSpPr/>
          <p:nvPr/>
        </p:nvSpPr>
        <p:spPr>
          <a:xfrm>
            <a:off x="620215" y="481850"/>
            <a:ext cx="6535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20000"/>
                </a:solidFill>
              </a:rPr>
              <a:t>O Desenvolvimento de SW e projeto?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576C7E-E7A4-44CF-9B79-AD34D91B9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397" y="2167960"/>
            <a:ext cx="2914650" cy="1562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AD0D6D-CFF7-4371-8EE2-0639C488E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95" y="4622332"/>
            <a:ext cx="2619375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04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7661" y="391444"/>
            <a:ext cx="45719" cy="97385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BD65D52-1CB3-49D8-AD3A-581F171F1685}"/>
              </a:ext>
            </a:extLst>
          </p:cNvPr>
          <p:cNvSpPr/>
          <p:nvPr/>
        </p:nvSpPr>
        <p:spPr>
          <a:xfrm>
            <a:off x="753380" y="288080"/>
            <a:ext cx="62320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200" b="1" dirty="0"/>
              <a:t>Etapas do Processo de Desenvolvimento de Software</a:t>
            </a:r>
            <a:endParaRPr lang="pt-BR" sz="32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F54594-DB50-4609-BB0D-FCCAA0122B05}"/>
              </a:ext>
            </a:extLst>
          </p:cNvPr>
          <p:cNvSpPr/>
          <p:nvPr/>
        </p:nvSpPr>
        <p:spPr>
          <a:xfrm>
            <a:off x="792108" y="2047589"/>
            <a:ext cx="35821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Ubuntu"/>
              </a:rPr>
              <a:t>Em projetos de desenvolvimento de software, nós </a:t>
            </a:r>
            <a:r>
              <a:rPr lang="pt-BR" sz="2000" dirty="0">
                <a:solidFill>
                  <a:srgbClr val="FF0000"/>
                </a:solidFill>
                <a:latin typeface="Ubuntu"/>
              </a:rPr>
              <a:t>temos 5 etapas que garantem o bom andamento do projeto</a:t>
            </a:r>
            <a:r>
              <a:rPr lang="pt-BR" sz="2000" dirty="0">
                <a:latin typeface="Ubuntu"/>
              </a:rPr>
              <a:t>, e é muito importante que todas elas sejam implementadas corretamente para garantir que o software seja entregue com todas as funcionalidades que os usuários precisam e também para evitar a necessidade de correções e retrabalhos no futuro.</a:t>
            </a:r>
            <a:endParaRPr lang="pt-BR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22A59B-3BA4-4D86-8AEA-377128124FE7}"/>
              </a:ext>
            </a:extLst>
          </p:cNvPr>
          <p:cNvSpPr txBox="1"/>
          <p:nvPr/>
        </p:nvSpPr>
        <p:spPr>
          <a:xfrm>
            <a:off x="5250690" y="2521258"/>
            <a:ext cx="35101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1- </a:t>
            </a:r>
            <a:r>
              <a:rPr lang="pt-BR" sz="3200" dirty="0" err="1"/>
              <a:t>Blueprint</a:t>
            </a:r>
            <a:endParaRPr lang="pt-BR" sz="3200" dirty="0"/>
          </a:p>
          <a:p>
            <a:r>
              <a:rPr lang="pt-BR" sz="3200" dirty="0"/>
              <a:t>2- Planejamento</a:t>
            </a:r>
          </a:p>
          <a:p>
            <a:r>
              <a:rPr lang="pt-BR" sz="3200" dirty="0"/>
              <a:t>3- Desenvolvimento</a:t>
            </a:r>
          </a:p>
          <a:p>
            <a:r>
              <a:rPr lang="pt-BR" sz="3200" dirty="0"/>
              <a:t>4- Entregas</a:t>
            </a:r>
          </a:p>
          <a:p>
            <a:r>
              <a:rPr lang="pt-BR" sz="3200" dirty="0"/>
              <a:t>5- Evolução</a:t>
            </a:r>
          </a:p>
        </p:txBody>
      </p:sp>
    </p:spTree>
    <p:extLst>
      <p:ext uri="{BB962C8B-B14F-4D97-AF65-F5344CB8AC3E}">
        <p14:creationId xmlns:p14="http://schemas.microsoft.com/office/powerpoint/2010/main" val="43745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0215" y="408086"/>
            <a:ext cx="45719" cy="93044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BE12840-8148-459B-A301-F870B6E33EFB}"/>
              </a:ext>
            </a:extLst>
          </p:cNvPr>
          <p:cNvSpPr/>
          <p:nvPr/>
        </p:nvSpPr>
        <p:spPr>
          <a:xfrm>
            <a:off x="665934" y="444423"/>
            <a:ext cx="7007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7588F1-4EE7-4F0A-9E86-48758B4C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1" y="1471731"/>
            <a:ext cx="3651821" cy="29202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9B82A8-C34D-4ADC-8DD5-C1C7FA467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83" y="4153552"/>
            <a:ext cx="2465433" cy="2465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82ACA2-C4B0-46FD-A1A3-C3BB9B7BF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76" y="1639724"/>
            <a:ext cx="3389670" cy="287756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B26C2D-024A-4690-AD56-039C9A6EB888}"/>
              </a:ext>
            </a:extLst>
          </p:cNvPr>
          <p:cNvSpPr txBox="1"/>
          <p:nvPr/>
        </p:nvSpPr>
        <p:spPr>
          <a:xfrm>
            <a:off x="711653" y="854516"/>
            <a:ext cx="1938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Outras Visões</a:t>
            </a:r>
          </a:p>
        </p:txBody>
      </p:sp>
    </p:spTree>
    <p:extLst>
      <p:ext uri="{BB962C8B-B14F-4D97-AF65-F5344CB8AC3E}">
        <p14:creationId xmlns:p14="http://schemas.microsoft.com/office/powerpoint/2010/main" val="35243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329329"/>
            <a:ext cx="45719" cy="99222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E55483D-16AD-438F-A469-984AA3A78A6D}"/>
              </a:ext>
            </a:extLst>
          </p:cNvPr>
          <p:cNvSpPr/>
          <p:nvPr/>
        </p:nvSpPr>
        <p:spPr>
          <a:xfrm>
            <a:off x="560426" y="219030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rgbClr val="303030"/>
                </a:solidFill>
                <a:latin typeface="Ubuntu"/>
              </a:rPr>
              <a:t>A primeira etapa é o desenvolvimento do </a:t>
            </a:r>
            <a:r>
              <a:rPr lang="pt-BR" dirty="0" err="1">
                <a:solidFill>
                  <a:srgbClr val="303030"/>
                </a:solidFill>
                <a:latin typeface="Ubuntu"/>
              </a:rPr>
              <a:t>blueprint</a:t>
            </a:r>
            <a:r>
              <a:rPr lang="pt-BR" dirty="0">
                <a:solidFill>
                  <a:srgbClr val="303030"/>
                </a:solidFill>
                <a:latin typeface="Ubuntu"/>
              </a:rPr>
              <a:t>, </a:t>
            </a:r>
            <a:r>
              <a:rPr lang="pt-BR" dirty="0">
                <a:solidFill>
                  <a:srgbClr val="FF0000"/>
                </a:solidFill>
                <a:latin typeface="Ubuntu"/>
              </a:rPr>
              <a:t>é o momento que os analistas de negócio se juntam com o cliente para definir o escopo do projeto</a:t>
            </a:r>
            <a:r>
              <a:rPr lang="pt-BR" dirty="0">
                <a:solidFill>
                  <a:srgbClr val="303030"/>
                </a:solidFill>
                <a:latin typeface="Ubuntu"/>
              </a:rPr>
              <a:t>. Aqui será definido o que é esperado do software depois de pronto, que problemas ele soluciona, que funcionalidades ele deve entregar, como será o fluxo dos usuários, que tecnologias serão utilizadas, que integrações o sistema precisará e todas as demais características que envolvem o software.</a:t>
            </a:r>
            <a:endParaRPr lang="pt-BR" dirty="0">
              <a:solidFill>
                <a:srgbClr val="30303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249234-0CA9-452E-B6E9-DA90DD81C03C}"/>
              </a:ext>
            </a:extLst>
          </p:cNvPr>
          <p:cNvSpPr/>
          <p:nvPr/>
        </p:nvSpPr>
        <p:spPr>
          <a:xfrm>
            <a:off x="620215" y="296684"/>
            <a:ext cx="7912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b="1" dirty="0"/>
              <a:t>Etapas do Processo de Desenvolvimento de Software</a:t>
            </a:r>
            <a:endParaRPr lang="pt-BR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3F30ED-0702-4502-A266-B3DE6888C98A}"/>
              </a:ext>
            </a:extLst>
          </p:cNvPr>
          <p:cNvSpPr/>
          <p:nvPr/>
        </p:nvSpPr>
        <p:spPr>
          <a:xfrm>
            <a:off x="620215" y="790994"/>
            <a:ext cx="194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1- </a:t>
            </a:r>
            <a:r>
              <a:rPr lang="pt-BR" sz="2800" b="1" dirty="0" err="1"/>
              <a:t>Blueprint</a:t>
            </a:r>
            <a:endParaRPr lang="pt-BR" sz="28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FE7911-3EEA-478A-AC9D-06546682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96" y="1786996"/>
            <a:ext cx="2900328" cy="17801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0F9D8D-D932-4C10-B19B-D5DAA370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602" y="4439686"/>
            <a:ext cx="3189768" cy="14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85E5153EC1C4BBE7F115F6FBA4879" ma:contentTypeVersion="12" ma:contentTypeDescription="Create a new document." ma:contentTypeScope="" ma:versionID="2576173f1cbd8b7f78bc612b81ae955f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83a7e1e5c5d1c0884d5af02adeed3c00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ff1aa9-29aa-433d-9d96-5825ace599da" xsi:nil="true"/>
    <lcf76f155ced4ddcb4097134ff3c332f xmlns="43a0042c-e646-4e41-86b5-b9ac71f582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15F0902-B4C4-4865-A76A-76675417861B}"/>
</file>

<file path=customXml/itemProps2.xml><?xml version="1.0" encoding="utf-8"?>
<ds:datastoreItem xmlns:ds="http://schemas.openxmlformats.org/officeDocument/2006/customXml" ds:itemID="{7C4216E3-DE42-46B7-83B9-82A5B463C7A0}"/>
</file>

<file path=customXml/itemProps3.xml><?xml version="1.0" encoding="utf-8"?>
<ds:datastoreItem xmlns:ds="http://schemas.openxmlformats.org/officeDocument/2006/customXml" ds:itemID="{19E0516F-2386-4086-86D0-7BF5F09CC9A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1165</Words>
  <Application>Microsoft Macintosh PowerPoint</Application>
  <PresentationFormat>Apresentação na tela (4:3)</PresentationFormat>
  <Paragraphs>86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Calibri</vt:lpstr>
      <vt:lpstr>Roboto</vt:lpstr>
      <vt:lpstr>Ubuntu</vt:lpstr>
      <vt:lpstr>Wingdings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Gabriela Rodrigues Salomão</cp:lastModifiedBy>
  <cp:revision>2</cp:revision>
  <dcterms:modified xsi:type="dcterms:W3CDTF">2024-10-02T19:02:36Z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0x01010009485E5153EC1C4BBE7F115F6FBA4879</vt:lpwstr>
  </property>
</Properties>
</file>